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502" r:id="rId2"/>
    <p:sldId id="508" r:id="rId3"/>
    <p:sldId id="509" r:id="rId4"/>
    <p:sldId id="503" r:id="rId5"/>
    <p:sldId id="504" r:id="rId6"/>
    <p:sldId id="505" r:id="rId7"/>
    <p:sldId id="506" r:id="rId8"/>
    <p:sldId id="507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21.10.2018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79271-FB93-4054-9933-673AA96BEDB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33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6A86378-547C-4BB8-9F28-0F90D0E2CAF3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36F3-895B-4F4D-A507-D8F124EDE437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A7C0573-F0A2-4351-9FCE-5B3BA7742381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3907-47AE-4C37-8BE3-BEF639A0B5B7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22C1-CA09-4430-8B8E-3BE2CB9169EF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1301E4-CCBB-4C74-B564-DBFB34BFC4B4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BD5B65-3D82-4901-A12D-84F24B6349F9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FBEC-60C4-4DF0-9999-5AB9EEFB5F4D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3ED3-99BB-4A50-B7ED-D8917FDFD9A6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2568-7F45-482B-840A-14E4BB1A84A4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46BF756-38D9-40B1-A387-74840904C6BB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5D1541-FC7F-4FE2-9611-869D6EC3685A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7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Zufallsvariablen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Häufig sind Ereignisse mit gewissen Zahlenwerten verbunden.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Beispielsweise ist die </a:t>
                </a:r>
                <a:r>
                  <a:rPr lang="de-DE" sz="2400" dirty="0">
                    <a:latin typeface="Calibri" pitchFamily="34" charset="0"/>
                  </a:rPr>
                  <a:t>Augensumme beim zweimaligen </a:t>
                </a:r>
                <a:r>
                  <a:rPr lang="de-DE" sz="2400" dirty="0" smtClean="0">
                    <a:latin typeface="Calibri" pitchFamily="34" charset="0"/>
                  </a:rPr>
                  <a:t>Würfeln ein solcher Zahlenwert und </a:t>
                </a:r>
                <a:r>
                  <a:rPr lang="de-DE" sz="2400" dirty="0">
                    <a:latin typeface="Calibri" pitchFamily="34" charset="0"/>
                  </a:rPr>
                  <a:t>die Augensumme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wird durch </a:t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𝐸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1,4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2,3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3,2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4,1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 realisiert.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In </a:t>
                </a:r>
                <a:r>
                  <a:rPr lang="de-DE" sz="2400" dirty="0">
                    <a:latin typeface="Calibri" pitchFamily="34" charset="0"/>
                  </a:rPr>
                  <a:t>dem </a:t>
                </a:r>
                <a:r>
                  <a:rPr lang="de-DE" sz="2400" dirty="0" smtClean="0">
                    <a:latin typeface="Calibri" pitchFamily="34" charset="0"/>
                  </a:rPr>
                  <a:t>Zusammenhang </a:t>
                </a:r>
                <a:r>
                  <a:rPr lang="de-DE" sz="2400" dirty="0">
                    <a:latin typeface="Calibri" pitchFamily="34" charset="0"/>
                  </a:rPr>
                  <a:t>bezeichnet man die Augensumme als eine </a:t>
                </a: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Zufallsvariable</a:t>
                </a:r>
                <a:r>
                  <a:rPr lang="de-DE" sz="2400" dirty="0">
                    <a:latin typeface="Calibri" pitchFamily="34" charset="0"/>
                  </a:rPr>
                  <a:t>, die die Werte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bis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annehmen kann.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Zufallsvariablen </a:t>
                </a:r>
                <a:r>
                  <a:rPr lang="de-DE" sz="2400" dirty="0">
                    <a:latin typeface="Calibri" pitchFamily="34" charset="0"/>
                  </a:rPr>
                  <a:t>werden üblicherweise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usw. bezeichnet</a:t>
                </a:r>
                <a:r>
                  <a:rPr lang="de-DE" sz="2400" dirty="0">
                    <a:latin typeface="Calibri" pitchFamily="34" charset="0"/>
                  </a:rPr>
                  <a:t>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Wahrscheinlichkeit dafür, dass </a:t>
                </a: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den Wert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annimmt notiert man als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48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Beispiel 1 für eine </a:t>
            </a:r>
            <a:r>
              <a:rPr lang="de-DE" dirty="0" smtClean="0"/>
              <a:t>Zufallsvariable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Angenommen </a:t>
                </a:r>
                <a:r>
                  <a:rPr lang="de-DE" sz="2400" dirty="0"/>
                  <a:t>eine Münze werde 10mal geworfen. </a:t>
                </a: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Gefragt </a:t>
                </a:r>
                <a:r>
                  <a:rPr lang="de-DE" sz="2400" dirty="0"/>
                  <a:t>wird nach der Wahrscheinlichkeit dafür</a:t>
                </a:r>
                <a:r>
                  <a:rPr lang="de-DE" sz="2400" dirty="0" smtClean="0"/>
                  <a:t>, dass </a:t>
                </a:r>
                <a:r>
                  <a:rPr lang="de-DE" sz="2400" dirty="0"/>
                  <a:t>genau 4mal Kopf erscheint. </a:t>
                </a: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Hier </a:t>
                </a:r>
                <a:r>
                  <a:rPr lang="de-DE" sz="2400" dirty="0"/>
                  <a:t>können wir die "</a:t>
                </a:r>
                <a:r>
                  <a:rPr lang="de-DE" sz="2400" b="1" dirty="0"/>
                  <a:t>Anzahl Kopf</a:t>
                </a:r>
                <a:r>
                  <a:rPr lang="de-DE" sz="2400" dirty="0"/>
                  <a:t>" als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/>
                  <a:t> ansetzen.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/>
                  <a:t> kann dann die Werte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/>
                  <a:t> bis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2400" dirty="0"/>
                  <a:t> annehmen, denn 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2400" dirty="0"/>
                  <a:t> Würfen kann "Kopf"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/>
                  <a:t>mal,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/>
                  <a:t>mal,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/>
                  <a:t>mal, ...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2400" dirty="0"/>
                  <a:t>mal vorkommen.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=4)</m:t>
                    </m:r>
                  </m:oMath>
                </a14:m>
                <a:r>
                  <a:rPr lang="de-DE" sz="2400" dirty="0"/>
                  <a:t> ist dann die Wahrscheinlichkeit dafür, dass 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2400" dirty="0"/>
                  <a:t> Würfen "Kopf" genau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/>
                  <a:t>mal </a:t>
                </a:r>
                <a:r>
                  <a:rPr lang="de-DE" sz="2400" dirty="0" smtClean="0"/>
                  <a:t>vorkommt.</a:t>
                </a:r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 smtClean="0"/>
                  <a:t>(Wie </a:t>
                </a:r>
                <a:r>
                  <a:rPr lang="de-DE" sz="2400" dirty="0"/>
                  <a:t>man diese konkret berechnet sehen wir später).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7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40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</a:t>
            </a:r>
            <a:r>
              <a:rPr lang="de-DE" dirty="0" smtClean="0"/>
              <a:t>2 </a:t>
            </a:r>
            <a:r>
              <a:rPr lang="de-DE" dirty="0"/>
              <a:t>für eine Zufallsvariable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Bei </a:t>
                </a:r>
                <a:r>
                  <a:rPr lang="de-DE" sz="2400" dirty="0"/>
                  <a:t>einer Tombola gibt es drei Arten von Gewinnen.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Zeigt </a:t>
                </a:r>
                <a:r>
                  <a:rPr lang="de-DE" sz="2400" dirty="0"/>
                  <a:t>ein Los ein Sternchen, </a:t>
                </a:r>
                <a:r>
                  <a:rPr lang="de-DE" sz="2400" dirty="0" smtClean="0"/>
                  <a:t>so gewinnt </a:t>
                </a:r>
                <a:r>
                  <a:rPr lang="de-DE" sz="2400" dirty="0"/>
                  <a:t>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400" dirty="0" smtClean="0"/>
                  <a:t>€</a:t>
                </a:r>
                <a:r>
                  <a:rPr lang="de-DE" sz="2400" dirty="0"/>
                  <a:t>, zeigt es einen Kreis, so gewinnt 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/>
                  <a:t>€ </a:t>
                </a:r>
                <a:r>
                  <a:rPr lang="de-DE" sz="2400" dirty="0"/>
                  <a:t>und bei einem Dreieck gewinnt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/>
                  <a:t>€.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Wenn </a:t>
                </a:r>
                <a:r>
                  <a:rPr lang="de-DE" sz="2400" dirty="0"/>
                  <a:t>es nun um die Wahrscheinlichkeit für "irgendeinen" </a:t>
                </a:r>
                <a:r>
                  <a:rPr lang="de-DE" sz="2400" dirty="0" smtClean="0"/>
                  <a:t> Gewinn </a:t>
                </a:r>
                <a:r>
                  <a:rPr lang="de-DE" sz="2400" dirty="0"/>
                  <a:t>geht, ist es nahe liegend</a:t>
                </a:r>
                <a:r>
                  <a:rPr lang="de-DE" sz="2400" dirty="0" smtClean="0"/>
                  <a:t>, diesen </a:t>
                </a:r>
                <a:r>
                  <a:rPr lang="de-DE" sz="2400" dirty="0"/>
                  <a:t>als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/>
                  <a:t> zu verwenden.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/>
                  <a:t> kann die Werte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/>
                  <a:t> oder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400" dirty="0"/>
                  <a:t> annehmen.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Beachten </a:t>
                </a:r>
                <a:r>
                  <a:rPr lang="de-DE" sz="2400" dirty="0"/>
                  <a:t>Sie, dass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/>
                  <a:t> hier nicht vergessen werden darf, denn es gibt ja auch eine </a:t>
                </a:r>
                <a:r>
                  <a:rPr lang="de-DE" sz="2400" dirty="0" smtClean="0"/>
                  <a:t>Wahrscheinlichkeit dafür</a:t>
                </a:r>
                <a:r>
                  <a:rPr lang="de-DE" sz="2400" dirty="0"/>
                  <a:t>, dass man nichts gewinnt.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=5)</m:t>
                    </m:r>
                  </m:oMath>
                </a14:m>
                <a:r>
                  <a:rPr lang="de-DE" sz="2400" dirty="0"/>
                  <a:t> ist dann die Wahrscheinlichkeit dafür, dass man den Hauptgewinn gezogen hat.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598" b="-105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5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smtClean="0">
                <a:latin typeface="Calibri" pitchFamily="34" charset="0"/>
              </a:rPr>
              <a:t>Rechenbeispiel 1 - Zufallsvariablen</a:t>
            </a:r>
            <a:endParaRPr lang="de-DE" sz="40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Eine </a:t>
                </a:r>
                <a:r>
                  <a:rPr lang="de-DE" sz="2400" dirty="0">
                    <a:latin typeface="Calibri" pitchFamily="34" charset="0"/>
                  </a:rPr>
                  <a:t>Urne enthält fünf weiße und drei rote Kugeln. Es wird dreimal mit Zurücklegen gezogen.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Bestimmen </a:t>
                </a:r>
                <a:r>
                  <a:rPr lang="de-DE" sz="2400" dirty="0">
                    <a:latin typeface="Calibri" pitchFamily="34" charset="0"/>
                  </a:rPr>
                  <a:t>Sie die Wahrscheinlichkeiten dafür, dass die Ziehung keine, eine, zwei oder drei rote Kugeln enthält.</a:t>
                </a:r>
              </a:p>
              <a:p>
                <a:pPr marL="0" indent="0">
                  <a:buNone/>
                </a:pPr>
                <a:r>
                  <a:rPr lang="de-DE" sz="800" dirty="0">
                    <a:latin typeface="Calibri" pitchFamily="34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Lösung:</a:t>
                </a:r>
                <a:endParaRPr lang="de-DE" sz="2400" dirty="0">
                  <a:solidFill>
                    <a:srgbClr val="FF0000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sei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Anzahl der roten </a:t>
                </a:r>
                <a:r>
                  <a:rPr lang="de-DE" sz="2400" dirty="0" smtClean="0">
                    <a:latin typeface="Calibri" pitchFamily="34" charset="0"/>
                  </a:rPr>
                  <a:t>Kugeln.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also „keine rote Kugel“, wird durch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 realisiert.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Somit </a:t>
                </a:r>
                <a:r>
                  <a:rPr lang="de-DE" sz="2400" dirty="0">
                    <a:latin typeface="Calibri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de-DE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≈0,244=24,4%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1835696" y="5373216"/>
            <a:ext cx="1152128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660232" y="5342549"/>
            <a:ext cx="936104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4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smtClean="0">
                <a:latin typeface="Calibri" pitchFamily="34" charset="0"/>
              </a:rPr>
              <a:t>Rechenbeispiel 1 - Zufallsvariablen</a:t>
            </a:r>
            <a:endParaRPr lang="de-DE" sz="40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d.h. „eine rote Kugel“, wird realisiert durch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, also gilt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de-DE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3⋅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≈0,439=43,9%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Ereignismengen zu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=3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sind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  <m:r>
                          <a:rPr lang="de-DE" sz="2400" i="1">
                            <a:latin typeface="Cambria Math"/>
                          </a:rPr>
                          <m:t>,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𝑤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Entsprechend gilt: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3⋅</m:t>
                        </m:r>
                        <m:f>
                          <m:f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de-DE" sz="2400" i="1">
                                <a:latin typeface="Cambria Math"/>
                              </a:rPr>
                              <m:t>8</m:t>
                            </m:r>
                          </m:den>
                        </m:f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≈0,264=26,4%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4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≈0,053=5,3%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683568" y="3140968"/>
            <a:ext cx="122413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83568" y="5157192"/>
            <a:ext cx="122413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683568" y="5877272"/>
            <a:ext cx="122413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6300192" y="3104067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4932040" y="5157192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4355976" y="5877272"/>
            <a:ext cx="792088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7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>
                <a:latin typeface="Calibri" pitchFamily="34" charset="0"/>
              </a:rPr>
              <a:t>Rechenbeispiel 2 - Zufallsvariablen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Einem </a:t>
                </a:r>
                <a:r>
                  <a:rPr lang="de-DE" sz="2400" dirty="0">
                    <a:latin typeface="Calibri" pitchFamily="34" charset="0"/>
                  </a:rPr>
                  <a:t>Kartenspiel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Karten werden nacheinander drei Karten ohne Zurücklegen entnommen. Bestimmen Sie die Wahrscheinlichkeiten dafür, dass die Ziehung keine, eine, zwei oder drei Bildkarten (Bube, Dame oder König) enthält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8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Lösung:</a:t>
                </a:r>
                <a:r>
                  <a:rPr lang="de-DE" sz="2400" b="1" dirty="0" smtClean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Es sei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die Anzahl der </a:t>
                </a:r>
                <a:r>
                  <a:rPr lang="de-DE" sz="2400" dirty="0" smtClean="0">
                    <a:latin typeface="Calibri" pitchFamily="34" charset="0"/>
                  </a:rPr>
                  <a:t>Bildkarten. </a:t>
                </a:r>
                <a:r>
                  <a:rPr lang="de-DE" sz="2400" dirty="0">
                    <a:latin typeface="Calibri" pitchFamily="34" charset="0"/>
                  </a:rPr>
                  <a:t>Dann </a:t>
                </a:r>
                <a:r>
                  <a:rPr lang="de-DE" sz="2400" dirty="0" smtClean="0">
                    <a:latin typeface="Calibri" pitchFamily="34" charset="0"/>
                  </a:rPr>
                  <a:t>gilt: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𝑋</m:t>
                        </m:r>
                        <m:r>
                          <a:rPr lang="de-DE" sz="2200" i="1"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32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19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31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≈0,23=23%</m:t>
                    </m:r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𝑋</m:t>
                        </m:r>
                        <m:r>
                          <a:rPr lang="de-DE" sz="2200" i="1"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=3⋅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32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31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19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≈0,46=46%</m:t>
                    </m:r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𝑋</m:t>
                        </m:r>
                        <m:r>
                          <a:rPr lang="de-DE" sz="2200" i="1"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32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31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⋅3≈0,266=26,6%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und </a:t>
                </a:r>
                <a:endParaRPr lang="de-DE" sz="22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𝑋</m:t>
                        </m:r>
                        <m:r>
                          <a:rPr lang="de-DE" sz="2200" i="1"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32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31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≈0,044=4,4%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b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4427984" y="4293096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788024" y="4869160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4932040" y="5445224"/>
            <a:ext cx="792088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680012" y="6021288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9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Verteilung einer Zufallsvariablen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Spricht man von der </a:t>
                </a:r>
                <a:r>
                  <a:rPr lang="de-DE" sz="2400" b="1" dirty="0">
                    <a:solidFill>
                      <a:srgbClr val="FF0000"/>
                    </a:solidFill>
                    <a:latin typeface="Calibri" pitchFamily="34" charset="0"/>
                  </a:rPr>
                  <a:t>Verteilung</a:t>
                </a:r>
                <a:r>
                  <a:rPr lang="de-DE" sz="2400" dirty="0">
                    <a:latin typeface="Calibri" pitchFamily="34" charset="0"/>
                  </a:rPr>
                  <a:t> einer </a:t>
                </a:r>
                <a:r>
                  <a:rPr lang="de-DE" sz="2400" dirty="0" smtClean="0">
                    <a:latin typeface="Calibri" pitchFamily="34" charset="0"/>
                  </a:rPr>
                  <a:t>Zufallsvariablen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</a:t>
                </a:r>
                <a:r>
                  <a:rPr lang="de-DE" sz="2400" dirty="0">
                    <a:latin typeface="Calibri" pitchFamily="34" charset="0"/>
                  </a:rPr>
                  <a:t/>
                </a:r>
                <a:br>
                  <a:rPr lang="de-DE" sz="2400" dirty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so </a:t>
                </a:r>
                <a:r>
                  <a:rPr lang="de-DE" sz="2400" dirty="0">
                    <a:latin typeface="Calibri" pitchFamily="34" charset="0"/>
                  </a:rPr>
                  <a:t>meint man damit die Gesamtheit aller Wahrscheinlichkeiten, mit denen die einzelnen </a:t>
                </a:r>
                <a:r>
                  <a:rPr lang="de-DE" sz="2400" dirty="0" smtClean="0">
                    <a:latin typeface="Calibri" pitchFamily="34" charset="0"/>
                  </a:rPr>
                  <a:t>Werte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angenommen werden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Wahrscheinlichkeitsverteilungen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werden häufig in Tabellen oder </a:t>
                </a:r>
                <a:r>
                  <a:rPr lang="de-DE" sz="24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Histogrammen</a:t>
                </a:r>
                <a:r>
                  <a:rPr lang="de-DE" sz="2400" dirty="0">
                    <a:latin typeface="Calibri" pitchFamily="34" charset="0"/>
                  </a:rPr>
                  <a:t>, dargestellt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Auf der nächsten Seite werden die Verteilungen der Zufallsvariablen aus den vorangehenden Beispielen als Histogramme und in Form von Tabellen dargestellt.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3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Verteilung einer Zufallsvariablen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 smtClean="0">
                <a:latin typeface="Calibri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0866095"/>
                  </p:ext>
                </p:extLst>
              </p:nvPr>
            </p:nvGraphicFramePr>
            <p:xfrm>
              <a:off x="5220072" y="4334689"/>
              <a:ext cx="3024336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0058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2375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9267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20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DE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de-DE" sz="2000" b="1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b="1" i="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𝐱</m:t>
                                      </m:r>
                                    </m:e>
                                    <m:sub>
                                      <m:r>
                                        <a:rPr lang="de-DE" sz="2000" b="1" i="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𝐢</m:t>
                                      </m:r>
                                    </m:sub>
                                  </m:sSub>
                                </m:e>
                              </m:d>
                            </m:oMath>
                          </a14:m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 in %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4389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0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23,0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4389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1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46,0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4389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2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26,6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4389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3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4,4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43898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Summe: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100,0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3029768"/>
                  </p:ext>
                </p:extLst>
              </p:nvPr>
            </p:nvGraphicFramePr>
            <p:xfrm>
              <a:off x="5220072" y="4334689"/>
              <a:ext cx="3024336" cy="1828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00585"/>
                    <a:gridCol w="1923751"/>
                  </a:tblGrid>
                  <a:tr h="3048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t="-24000" r="-176111" b="-5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56962" t="-24000" r="-316" b="-552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0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23,0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1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46,0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2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26,6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3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4,4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Summe: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100,0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el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9751283"/>
                  </p:ext>
                </p:extLst>
              </p:nvPr>
            </p:nvGraphicFramePr>
            <p:xfrm>
              <a:off x="1259632" y="4334689"/>
              <a:ext cx="3096344" cy="18306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749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2137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066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20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DE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de-DE" sz="2000" b="1" i="1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b="1" i="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𝐱</m:t>
                                      </m:r>
                                    </m:e>
                                    <m:sub>
                                      <m:r>
                                        <a:rPr lang="de-DE" sz="2000" b="1" i="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𝐢</m:t>
                                      </m:r>
                                    </m:sub>
                                  </m:sSub>
                                </m:e>
                              </m:d>
                            </m:oMath>
                          </a14:m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 in %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55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0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>
                              <a:effectLst/>
                              <a:latin typeface="Calibri" pitchFamily="34" charset="0"/>
                            </a:rPr>
                            <a:t>24,4</a:t>
                          </a:r>
                          <a:endParaRPr lang="de-DE" sz="200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555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1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43,9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55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2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26,4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555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3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5,3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55512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Summe: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100,0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el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4529829"/>
                  </p:ext>
                </p:extLst>
              </p:nvPr>
            </p:nvGraphicFramePr>
            <p:xfrm>
              <a:off x="1259632" y="4334689"/>
              <a:ext cx="3096344" cy="18306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74965"/>
                    <a:gridCol w="1821379"/>
                  </a:tblGrid>
                  <a:tr h="30661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478" t="-24000" r="-143062" b="-5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70234" t="-24000" b="-552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0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>
                              <a:effectLst/>
                              <a:latin typeface="Calibri" pitchFamily="34" charset="0"/>
                            </a:rPr>
                            <a:t>24,4</a:t>
                          </a:r>
                          <a:endParaRPr lang="de-DE" sz="200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1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43,9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2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26,4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3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itchFamily="34" charset="0"/>
                            </a:rPr>
                            <a:t>5,3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sz="2000" dirty="0">
                              <a:solidFill>
                                <a:schemeClr val="tx1"/>
                              </a:solidFill>
                              <a:effectLst/>
                              <a:latin typeface="Calibri" pitchFamily="34" charset="0"/>
                            </a:rPr>
                            <a:t>Summe:</a:t>
                          </a:r>
                          <a:endParaRPr lang="de-DE" sz="2000" dirty="0"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de-DE" sz="2000" dirty="0" smtClean="0">
                              <a:effectLst/>
                              <a:latin typeface="Calibri" pitchFamily="34" charset="0"/>
                            </a:rPr>
                            <a:t>100,0</a:t>
                          </a:r>
                          <a:endParaRPr lang="de-DE" sz="2000" dirty="0">
                            <a:effectLst/>
                            <a:latin typeface="Calibri" pitchFamily="34" charset="0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pic>
        <p:nvPicPr>
          <p:cNvPr id="12" name="Grafik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3816000" cy="25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3960440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50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Bildschirmpräsentation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Times New Roman</vt:lpstr>
      <vt:lpstr>Wingdings</vt:lpstr>
      <vt:lpstr>Wingdings 2</vt:lpstr>
      <vt:lpstr>Galathea</vt:lpstr>
      <vt:lpstr>Zufallsvariablen</vt:lpstr>
      <vt:lpstr>Beispiel 1 für eine Zufallsvariable</vt:lpstr>
      <vt:lpstr>Beispiel 2 für eine Zufallsvariable</vt:lpstr>
      <vt:lpstr>Rechenbeispiel 1 - Zufallsvariablen</vt:lpstr>
      <vt:lpstr>Rechenbeispiel 1 - Zufallsvariablen</vt:lpstr>
      <vt:lpstr>Rechenbeispiel 2 - Zufallsvariablen</vt:lpstr>
      <vt:lpstr>Verteilung einer Zufallsvariablen</vt:lpstr>
      <vt:lpstr>Verteilung einer Zufallsvariablen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242</cp:revision>
  <dcterms:created xsi:type="dcterms:W3CDTF">2013-03-17T05:38:34Z</dcterms:created>
  <dcterms:modified xsi:type="dcterms:W3CDTF">2018-10-21T05:21:19Z</dcterms:modified>
</cp:coreProperties>
</file>